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3"/>
  </p:notesMasterIdLst>
  <p:sldIdLst>
    <p:sldId id="261" r:id="rId2"/>
  </p:sldIdLst>
  <p:sldSz cx="51206400" cy="25611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5" userDrawn="1">
          <p15:clr>
            <a:srgbClr val="A4A3A4"/>
          </p15:clr>
        </p15:guide>
        <p15:guide id="5" orient="horz" pos="9774" userDrawn="1">
          <p15:clr>
            <a:srgbClr val="A4A3A4"/>
          </p15:clr>
        </p15:guide>
        <p15:guide id="6" pos="161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F81"/>
    <a:srgbClr val="7BF1BF"/>
    <a:srgbClr val="C4E5F3"/>
    <a:srgbClr val="7AF5BF"/>
    <a:srgbClr val="FDFE7F"/>
    <a:srgbClr val="C5E5F7"/>
    <a:srgbClr val="2E286E"/>
    <a:srgbClr val="F8CAE9"/>
    <a:srgbClr val="990000"/>
    <a:srgbClr val="1E6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 autoAdjust="0"/>
    <p:restoredTop sz="95110" autoAdjust="0"/>
  </p:normalViewPr>
  <p:slideViewPr>
    <p:cSldViewPr snapToGrid="0" showGuides="1">
      <p:cViewPr varScale="1">
        <p:scale>
          <a:sx n="34" d="100"/>
          <a:sy n="34" d="100"/>
        </p:scale>
        <p:origin x="664" y="248"/>
      </p:cViewPr>
      <p:guideLst>
        <p:guide orient="horz" pos="2385"/>
        <p:guide orient="horz" pos="9774"/>
        <p:guide pos="161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E3138-58E5-40D9-BAAB-DC6D3C8BD2BD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44488" y="1143000"/>
            <a:ext cx="6169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A64C20-4FA1-49CB-92DB-3606826718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577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13854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1pPr>
    <a:lvl2pPr marL="556927" algn="l" defTabSz="1113854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2pPr>
    <a:lvl3pPr marL="1113854" algn="l" defTabSz="1113854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3pPr>
    <a:lvl4pPr marL="1670774" algn="l" defTabSz="1113854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4pPr>
    <a:lvl5pPr marL="2227703" algn="l" defTabSz="1113854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5pPr>
    <a:lvl6pPr marL="2784627" algn="l" defTabSz="1113854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6pPr>
    <a:lvl7pPr marL="3341554" algn="l" defTabSz="1113854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7pPr>
    <a:lvl8pPr marL="3898477" algn="l" defTabSz="1113854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8pPr>
    <a:lvl9pPr marL="4455403" algn="l" defTabSz="1113854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44488" y="1143000"/>
            <a:ext cx="61690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A64C20-4FA1-49CB-92DB-3606826718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90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4191454"/>
            <a:ext cx="38404800" cy="8916470"/>
          </a:xfrm>
        </p:spPr>
        <p:txBody>
          <a:bodyPr anchor="b"/>
          <a:lstStyle>
            <a:lvl1pPr algn="ctr">
              <a:defRPr sz="224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3451778"/>
            <a:ext cx="38404800" cy="6183428"/>
          </a:xfrm>
        </p:spPr>
        <p:txBody>
          <a:bodyPr/>
          <a:lstStyle>
            <a:lvl1pPr marL="0" indent="0" algn="ctr">
              <a:buNone/>
              <a:defRPr sz="8963"/>
            </a:lvl1pPr>
            <a:lvl2pPr marL="1707413" indent="0" algn="ctr">
              <a:buNone/>
              <a:defRPr sz="7469"/>
            </a:lvl2pPr>
            <a:lvl3pPr marL="3414827" indent="0" algn="ctr">
              <a:buNone/>
              <a:defRPr sz="6722"/>
            </a:lvl3pPr>
            <a:lvl4pPr marL="5122240" indent="0" algn="ctr">
              <a:buNone/>
              <a:defRPr sz="5975"/>
            </a:lvl4pPr>
            <a:lvl5pPr marL="6829654" indent="0" algn="ctr">
              <a:buNone/>
              <a:defRPr sz="5975"/>
            </a:lvl5pPr>
            <a:lvl6pPr marL="8537067" indent="0" algn="ctr">
              <a:buNone/>
              <a:defRPr sz="5975"/>
            </a:lvl6pPr>
            <a:lvl7pPr marL="10244480" indent="0" algn="ctr">
              <a:buNone/>
              <a:defRPr sz="5975"/>
            </a:lvl7pPr>
            <a:lvl8pPr marL="11951894" indent="0" algn="ctr">
              <a:buNone/>
              <a:defRPr sz="5975"/>
            </a:lvl8pPr>
            <a:lvl9pPr marL="13659307" indent="0" algn="ctr">
              <a:buNone/>
              <a:defRPr sz="597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735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353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363556"/>
            <a:ext cx="11041380" cy="217042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363556"/>
            <a:ext cx="32484060" cy="21704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5201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13710" y="478369"/>
            <a:ext cx="32816803" cy="2531472"/>
          </a:xfrm>
        </p:spPr>
        <p:txBody>
          <a:bodyPr>
            <a:noAutofit/>
          </a:bodyPr>
          <a:lstStyle>
            <a:lvl1pPr>
              <a:defRPr sz="355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4533" y="3658743"/>
            <a:ext cx="15984220" cy="21240987"/>
          </a:xfrm>
        </p:spPr>
        <p:txBody>
          <a:bodyPr>
            <a:normAutofit/>
          </a:bodyPr>
          <a:lstStyle>
            <a:lvl1pPr marL="330773" indent="-330773">
              <a:buNone/>
              <a:defRPr sz="2340">
                <a:latin typeface="Arial"/>
                <a:cs typeface="Arial"/>
              </a:defRPr>
            </a:lvl1pPr>
            <a:lvl2pPr marL="639564" indent="-528606">
              <a:buFont typeface="Wingdings" charset="2"/>
              <a:buChar char="Ø"/>
              <a:defRPr sz="1853">
                <a:latin typeface="Arial"/>
                <a:cs typeface="Arial"/>
              </a:defRPr>
            </a:lvl2pPr>
            <a:lvl3pPr marL="749472" indent="-440681">
              <a:defRPr sz="1534">
                <a:latin typeface="Arial"/>
                <a:cs typeface="Arial"/>
              </a:defRPr>
            </a:lvl3pPr>
            <a:lvl4pPr marL="969287" indent="-528606">
              <a:defRPr sz="1289">
                <a:latin typeface="Arial"/>
                <a:cs typeface="Arial"/>
              </a:defRPr>
            </a:lvl4pPr>
            <a:lvl5pPr marL="1168170" indent="-1168170">
              <a:defRPr sz="1853"/>
            </a:lvl5pPr>
            <a:lvl6pPr>
              <a:defRPr sz="4192"/>
            </a:lvl6pPr>
            <a:lvl7pPr>
              <a:defRPr sz="4192"/>
            </a:lvl7pPr>
            <a:lvl8pPr>
              <a:defRPr sz="4192"/>
            </a:lvl8pPr>
            <a:lvl9pPr>
              <a:defRPr sz="4192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0"/>
          </p:nvPr>
        </p:nvSpPr>
        <p:spPr>
          <a:xfrm>
            <a:off x="17477763" y="3658743"/>
            <a:ext cx="15984220" cy="21240987"/>
          </a:xfrm>
        </p:spPr>
        <p:txBody>
          <a:bodyPr>
            <a:normAutofit/>
          </a:bodyPr>
          <a:lstStyle>
            <a:lvl1pPr marL="330773" indent="-330773">
              <a:buNone/>
              <a:defRPr sz="2340">
                <a:latin typeface="Arial"/>
                <a:cs typeface="Arial"/>
              </a:defRPr>
            </a:lvl1pPr>
            <a:lvl2pPr marL="639564" indent="-528606">
              <a:buFont typeface="Wingdings" charset="2"/>
              <a:buChar char="Ø"/>
              <a:defRPr sz="1853">
                <a:latin typeface="Arial"/>
                <a:cs typeface="Arial"/>
              </a:defRPr>
            </a:lvl2pPr>
            <a:lvl3pPr marL="749472" indent="-440681">
              <a:defRPr sz="1534">
                <a:latin typeface="Arial"/>
                <a:cs typeface="Arial"/>
              </a:defRPr>
            </a:lvl3pPr>
            <a:lvl4pPr marL="969287" indent="-528606">
              <a:defRPr sz="1289">
                <a:latin typeface="Arial"/>
                <a:cs typeface="Arial"/>
              </a:defRPr>
            </a:lvl4pPr>
            <a:lvl5pPr marL="1168170" indent="-1168170">
              <a:defRPr sz="1853"/>
            </a:lvl5pPr>
            <a:lvl6pPr>
              <a:defRPr sz="4192"/>
            </a:lvl6pPr>
            <a:lvl7pPr>
              <a:defRPr sz="4192"/>
            </a:lvl7pPr>
            <a:lvl8pPr>
              <a:defRPr sz="4192"/>
            </a:lvl8pPr>
            <a:lvl9pPr>
              <a:defRPr sz="4192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1"/>
          </p:nvPr>
        </p:nvSpPr>
        <p:spPr>
          <a:xfrm>
            <a:off x="34511003" y="3658743"/>
            <a:ext cx="15984220" cy="21240987"/>
          </a:xfrm>
        </p:spPr>
        <p:txBody>
          <a:bodyPr>
            <a:normAutofit/>
          </a:bodyPr>
          <a:lstStyle>
            <a:lvl1pPr marL="330773" indent="-330773">
              <a:buNone/>
              <a:defRPr sz="2340">
                <a:latin typeface="Arial"/>
                <a:cs typeface="Arial"/>
              </a:defRPr>
            </a:lvl1pPr>
            <a:lvl2pPr marL="639564" indent="-528606">
              <a:buFont typeface="Wingdings" charset="2"/>
              <a:buChar char="Ø"/>
              <a:defRPr sz="1853">
                <a:latin typeface="Arial"/>
                <a:cs typeface="Arial"/>
              </a:defRPr>
            </a:lvl2pPr>
            <a:lvl3pPr marL="749472" indent="-440681">
              <a:defRPr sz="1534">
                <a:latin typeface="Arial"/>
                <a:cs typeface="Arial"/>
              </a:defRPr>
            </a:lvl3pPr>
            <a:lvl4pPr marL="969287" indent="-528606">
              <a:defRPr sz="1289">
                <a:latin typeface="Arial"/>
                <a:cs typeface="Arial"/>
              </a:defRPr>
            </a:lvl4pPr>
            <a:lvl5pPr marL="1168170" indent="-1168170">
              <a:defRPr sz="1853"/>
            </a:lvl5pPr>
            <a:lvl6pPr>
              <a:defRPr sz="4192"/>
            </a:lvl6pPr>
            <a:lvl7pPr>
              <a:defRPr sz="4192"/>
            </a:lvl7pPr>
            <a:lvl8pPr>
              <a:defRPr sz="4192"/>
            </a:lvl8pPr>
            <a:lvl9pPr>
              <a:defRPr sz="4192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22514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861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6385003"/>
            <a:ext cx="44165520" cy="10653520"/>
          </a:xfrm>
        </p:spPr>
        <p:txBody>
          <a:bodyPr anchor="b"/>
          <a:lstStyle>
            <a:lvl1pPr>
              <a:defRPr sz="224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17139309"/>
            <a:ext cx="44165520" cy="5602435"/>
          </a:xfrm>
        </p:spPr>
        <p:txBody>
          <a:bodyPr/>
          <a:lstStyle>
            <a:lvl1pPr marL="0" indent="0">
              <a:buNone/>
              <a:defRPr sz="8963">
                <a:solidFill>
                  <a:schemeClr val="tx1">
                    <a:tint val="75000"/>
                  </a:schemeClr>
                </a:solidFill>
              </a:defRPr>
            </a:lvl1pPr>
            <a:lvl2pPr marL="1707413" indent="0">
              <a:buNone/>
              <a:defRPr sz="7469">
                <a:solidFill>
                  <a:schemeClr val="tx1">
                    <a:tint val="75000"/>
                  </a:schemeClr>
                </a:solidFill>
              </a:defRPr>
            </a:lvl2pPr>
            <a:lvl3pPr marL="3414827" indent="0">
              <a:buNone/>
              <a:defRPr sz="6722">
                <a:solidFill>
                  <a:schemeClr val="tx1">
                    <a:tint val="75000"/>
                  </a:schemeClr>
                </a:solidFill>
              </a:defRPr>
            </a:lvl3pPr>
            <a:lvl4pPr marL="5122240" indent="0">
              <a:buNone/>
              <a:defRPr sz="5975">
                <a:solidFill>
                  <a:schemeClr val="tx1">
                    <a:tint val="75000"/>
                  </a:schemeClr>
                </a:solidFill>
              </a:defRPr>
            </a:lvl4pPr>
            <a:lvl5pPr marL="6829654" indent="0">
              <a:buNone/>
              <a:defRPr sz="5975">
                <a:solidFill>
                  <a:schemeClr val="tx1">
                    <a:tint val="75000"/>
                  </a:schemeClr>
                </a:solidFill>
              </a:defRPr>
            </a:lvl5pPr>
            <a:lvl6pPr marL="8537067" indent="0">
              <a:buNone/>
              <a:defRPr sz="5975">
                <a:solidFill>
                  <a:schemeClr val="tx1">
                    <a:tint val="75000"/>
                  </a:schemeClr>
                </a:solidFill>
              </a:defRPr>
            </a:lvl6pPr>
            <a:lvl7pPr marL="10244480" indent="0">
              <a:buNone/>
              <a:defRPr sz="5975">
                <a:solidFill>
                  <a:schemeClr val="tx1">
                    <a:tint val="75000"/>
                  </a:schemeClr>
                </a:solidFill>
              </a:defRPr>
            </a:lvl7pPr>
            <a:lvl8pPr marL="11951894" indent="0">
              <a:buNone/>
              <a:defRPr sz="5975">
                <a:solidFill>
                  <a:schemeClr val="tx1">
                    <a:tint val="75000"/>
                  </a:schemeClr>
                </a:solidFill>
              </a:defRPr>
            </a:lvl8pPr>
            <a:lvl9pPr marL="13659307" indent="0">
              <a:buNone/>
              <a:defRPr sz="59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260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6817780"/>
            <a:ext cx="21762720" cy="16250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6817780"/>
            <a:ext cx="21762720" cy="16250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638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363558"/>
            <a:ext cx="44165520" cy="49503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6278288"/>
            <a:ext cx="21662705" cy="3076892"/>
          </a:xfrm>
        </p:spPr>
        <p:txBody>
          <a:bodyPr anchor="b"/>
          <a:lstStyle>
            <a:lvl1pPr marL="0" indent="0">
              <a:buNone/>
              <a:defRPr sz="8963" b="1"/>
            </a:lvl1pPr>
            <a:lvl2pPr marL="1707413" indent="0">
              <a:buNone/>
              <a:defRPr sz="7469" b="1"/>
            </a:lvl2pPr>
            <a:lvl3pPr marL="3414827" indent="0">
              <a:buNone/>
              <a:defRPr sz="6722" b="1"/>
            </a:lvl3pPr>
            <a:lvl4pPr marL="5122240" indent="0">
              <a:buNone/>
              <a:defRPr sz="5975" b="1"/>
            </a:lvl4pPr>
            <a:lvl5pPr marL="6829654" indent="0">
              <a:buNone/>
              <a:defRPr sz="5975" b="1"/>
            </a:lvl5pPr>
            <a:lvl6pPr marL="8537067" indent="0">
              <a:buNone/>
              <a:defRPr sz="5975" b="1"/>
            </a:lvl6pPr>
            <a:lvl7pPr marL="10244480" indent="0">
              <a:buNone/>
              <a:defRPr sz="5975" b="1"/>
            </a:lvl7pPr>
            <a:lvl8pPr marL="11951894" indent="0">
              <a:buNone/>
              <a:defRPr sz="5975" b="1"/>
            </a:lvl8pPr>
            <a:lvl9pPr marL="13659307" indent="0">
              <a:buNone/>
              <a:defRPr sz="59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9355180"/>
            <a:ext cx="21662705" cy="13760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6278288"/>
            <a:ext cx="21769390" cy="3076892"/>
          </a:xfrm>
        </p:spPr>
        <p:txBody>
          <a:bodyPr anchor="b"/>
          <a:lstStyle>
            <a:lvl1pPr marL="0" indent="0">
              <a:buNone/>
              <a:defRPr sz="8963" b="1"/>
            </a:lvl1pPr>
            <a:lvl2pPr marL="1707413" indent="0">
              <a:buNone/>
              <a:defRPr sz="7469" b="1"/>
            </a:lvl2pPr>
            <a:lvl3pPr marL="3414827" indent="0">
              <a:buNone/>
              <a:defRPr sz="6722" b="1"/>
            </a:lvl3pPr>
            <a:lvl4pPr marL="5122240" indent="0">
              <a:buNone/>
              <a:defRPr sz="5975" b="1"/>
            </a:lvl4pPr>
            <a:lvl5pPr marL="6829654" indent="0">
              <a:buNone/>
              <a:defRPr sz="5975" b="1"/>
            </a:lvl5pPr>
            <a:lvl6pPr marL="8537067" indent="0">
              <a:buNone/>
              <a:defRPr sz="5975" b="1"/>
            </a:lvl6pPr>
            <a:lvl7pPr marL="10244480" indent="0">
              <a:buNone/>
              <a:defRPr sz="5975" b="1"/>
            </a:lvl7pPr>
            <a:lvl8pPr marL="11951894" indent="0">
              <a:buNone/>
              <a:defRPr sz="5975" b="1"/>
            </a:lvl8pPr>
            <a:lvl9pPr marL="13659307" indent="0">
              <a:buNone/>
              <a:defRPr sz="59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9355180"/>
            <a:ext cx="21769390" cy="13760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092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992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823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707409"/>
            <a:ext cx="16515395" cy="5975932"/>
          </a:xfrm>
        </p:spPr>
        <p:txBody>
          <a:bodyPr anchor="b"/>
          <a:lstStyle>
            <a:lvl1pPr>
              <a:defRPr sz="11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3687531"/>
            <a:ext cx="25923240" cy="18200508"/>
          </a:xfrm>
        </p:spPr>
        <p:txBody>
          <a:bodyPr/>
          <a:lstStyle>
            <a:lvl1pPr>
              <a:defRPr sz="11950"/>
            </a:lvl1pPr>
            <a:lvl2pPr>
              <a:defRPr sz="10457"/>
            </a:lvl2pPr>
            <a:lvl3pPr>
              <a:defRPr sz="8963"/>
            </a:lvl3pPr>
            <a:lvl4pPr>
              <a:defRPr sz="7469"/>
            </a:lvl4pPr>
            <a:lvl5pPr>
              <a:defRPr sz="7469"/>
            </a:lvl5pPr>
            <a:lvl6pPr>
              <a:defRPr sz="7469"/>
            </a:lvl6pPr>
            <a:lvl7pPr>
              <a:defRPr sz="7469"/>
            </a:lvl7pPr>
            <a:lvl8pPr>
              <a:defRPr sz="7469"/>
            </a:lvl8pPr>
            <a:lvl9pPr>
              <a:defRPr sz="74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7683342"/>
            <a:ext cx="16515395" cy="14234340"/>
          </a:xfrm>
        </p:spPr>
        <p:txBody>
          <a:bodyPr/>
          <a:lstStyle>
            <a:lvl1pPr marL="0" indent="0">
              <a:buNone/>
              <a:defRPr sz="5975"/>
            </a:lvl1pPr>
            <a:lvl2pPr marL="1707413" indent="0">
              <a:buNone/>
              <a:defRPr sz="5228"/>
            </a:lvl2pPr>
            <a:lvl3pPr marL="3414827" indent="0">
              <a:buNone/>
              <a:defRPr sz="4481"/>
            </a:lvl3pPr>
            <a:lvl4pPr marL="5122240" indent="0">
              <a:buNone/>
              <a:defRPr sz="3735"/>
            </a:lvl4pPr>
            <a:lvl5pPr marL="6829654" indent="0">
              <a:buNone/>
              <a:defRPr sz="3735"/>
            </a:lvl5pPr>
            <a:lvl6pPr marL="8537067" indent="0">
              <a:buNone/>
              <a:defRPr sz="3735"/>
            </a:lvl6pPr>
            <a:lvl7pPr marL="10244480" indent="0">
              <a:buNone/>
              <a:defRPr sz="3735"/>
            </a:lvl7pPr>
            <a:lvl8pPr marL="11951894" indent="0">
              <a:buNone/>
              <a:defRPr sz="3735"/>
            </a:lvl8pPr>
            <a:lvl9pPr marL="13659307" indent="0">
              <a:buNone/>
              <a:defRPr sz="37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63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707409"/>
            <a:ext cx="16515395" cy="5975932"/>
          </a:xfrm>
        </p:spPr>
        <p:txBody>
          <a:bodyPr anchor="b"/>
          <a:lstStyle>
            <a:lvl1pPr>
              <a:defRPr sz="11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3687531"/>
            <a:ext cx="25923240" cy="18200508"/>
          </a:xfrm>
        </p:spPr>
        <p:txBody>
          <a:bodyPr anchor="t"/>
          <a:lstStyle>
            <a:lvl1pPr marL="0" indent="0">
              <a:buNone/>
              <a:defRPr sz="11950"/>
            </a:lvl1pPr>
            <a:lvl2pPr marL="1707413" indent="0">
              <a:buNone/>
              <a:defRPr sz="10457"/>
            </a:lvl2pPr>
            <a:lvl3pPr marL="3414827" indent="0">
              <a:buNone/>
              <a:defRPr sz="8963"/>
            </a:lvl3pPr>
            <a:lvl4pPr marL="5122240" indent="0">
              <a:buNone/>
              <a:defRPr sz="7469"/>
            </a:lvl4pPr>
            <a:lvl5pPr marL="6829654" indent="0">
              <a:buNone/>
              <a:defRPr sz="7469"/>
            </a:lvl5pPr>
            <a:lvl6pPr marL="8537067" indent="0">
              <a:buNone/>
              <a:defRPr sz="7469"/>
            </a:lvl6pPr>
            <a:lvl7pPr marL="10244480" indent="0">
              <a:buNone/>
              <a:defRPr sz="7469"/>
            </a:lvl7pPr>
            <a:lvl8pPr marL="11951894" indent="0">
              <a:buNone/>
              <a:defRPr sz="7469"/>
            </a:lvl8pPr>
            <a:lvl9pPr marL="13659307" indent="0">
              <a:buNone/>
              <a:defRPr sz="74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7683342"/>
            <a:ext cx="16515395" cy="14234340"/>
          </a:xfrm>
        </p:spPr>
        <p:txBody>
          <a:bodyPr/>
          <a:lstStyle>
            <a:lvl1pPr marL="0" indent="0">
              <a:buNone/>
              <a:defRPr sz="5975"/>
            </a:lvl1pPr>
            <a:lvl2pPr marL="1707413" indent="0">
              <a:buNone/>
              <a:defRPr sz="5228"/>
            </a:lvl2pPr>
            <a:lvl3pPr marL="3414827" indent="0">
              <a:buNone/>
              <a:defRPr sz="4481"/>
            </a:lvl3pPr>
            <a:lvl4pPr marL="5122240" indent="0">
              <a:buNone/>
              <a:defRPr sz="3735"/>
            </a:lvl4pPr>
            <a:lvl5pPr marL="6829654" indent="0">
              <a:buNone/>
              <a:defRPr sz="3735"/>
            </a:lvl5pPr>
            <a:lvl6pPr marL="8537067" indent="0">
              <a:buNone/>
              <a:defRPr sz="3735"/>
            </a:lvl6pPr>
            <a:lvl7pPr marL="10244480" indent="0">
              <a:buNone/>
              <a:defRPr sz="3735"/>
            </a:lvl7pPr>
            <a:lvl8pPr marL="11951894" indent="0">
              <a:buNone/>
              <a:defRPr sz="3735"/>
            </a:lvl8pPr>
            <a:lvl9pPr marL="13659307" indent="0">
              <a:buNone/>
              <a:defRPr sz="37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806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363558"/>
            <a:ext cx="44165520" cy="4950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6817780"/>
            <a:ext cx="44165520" cy="16250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3737733"/>
            <a:ext cx="11521440" cy="1363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4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B4C60-A1DD-4B7D-958B-F5C6FA40AD2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3737733"/>
            <a:ext cx="17282160" cy="1363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4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3737733"/>
            <a:ext cx="11521440" cy="1363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4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BF513-B3C9-4BE4-9607-F5B01B9EBE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965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3414827" rtl="0" eaLnBrk="1" latinLnBrk="0" hangingPunct="1">
        <a:lnSpc>
          <a:spcPct val="90000"/>
        </a:lnSpc>
        <a:spcBef>
          <a:spcPct val="0"/>
        </a:spcBef>
        <a:buNone/>
        <a:defRPr sz="1643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53707" indent="-853707" algn="l" defTabSz="3414827" rtl="0" eaLnBrk="1" latinLnBrk="0" hangingPunct="1">
        <a:lnSpc>
          <a:spcPct val="90000"/>
        </a:lnSpc>
        <a:spcBef>
          <a:spcPts val="3735"/>
        </a:spcBef>
        <a:buFont typeface="Arial" panose="020B0604020202020204" pitchFamily="34" charset="0"/>
        <a:buChar char="•"/>
        <a:defRPr sz="10457" kern="1200">
          <a:solidFill>
            <a:schemeClr val="tx1"/>
          </a:solidFill>
          <a:latin typeface="+mn-lt"/>
          <a:ea typeface="+mn-ea"/>
          <a:cs typeface="+mn-cs"/>
        </a:defRPr>
      </a:lvl1pPr>
      <a:lvl2pPr marL="2561120" indent="-853707" algn="l" defTabSz="3414827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8963" kern="1200">
          <a:solidFill>
            <a:schemeClr val="tx1"/>
          </a:solidFill>
          <a:latin typeface="+mn-lt"/>
          <a:ea typeface="+mn-ea"/>
          <a:cs typeface="+mn-cs"/>
        </a:defRPr>
      </a:lvl2pPr>
      <a:lvl3pPr marL="4268534" indent="-853707" algn="l" defTabSz="3414827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7469" kern="1200">
          <a:solidFill>
            <a:schemeClr val="tx1"/>
          </a:solidFill>
          <a:latin typeface="+mn-lt"/>
          <a:ea typeface="+mn-ea"/>
          <a:cs typeface="+mn-cs"/>
        </a:defRPr>
      </a:lvl3pPr>
      <a:lvl4pPr marL="5975947" indent="-853707" algn="l" defTabSz="3414827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2" kern="1200">
          <a:solidFill>
            <a:schemeClr val="tx1"/>
          </a:solidFill>
          <a:latin typeface="+mn-lt"/>
          <a:ea typeface="+mn-ea"/>
          <a:cs typeface="+mn-cs"/>
        </a:defRPr>
      </a:lvl4pPr>
      <a:lvl5pPr marL="7683360" indent="-853707" algn="l" defTabSz="3414827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2" kern="1200">
          <a:solidFill>
            <a:schemeClr val="tx1"/>
          </a:solidFill>
          <a:latin typeface="+mn-lt"/>
          <a:ea typeface="+mn-ea"/>
          <a:cs typeface="+mn-cs"/>
        </a:defRPr>
      </a:lvl5pPr>
      <a:lvl6pPr marL="9390774" indent="-853707" algn="l" defTabSz="3414827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2" kern="1200">
          <a:solidFill>
            <a:schemeClr val="tx1"/>
          </a:solidFill>
          <a:latin typeface="+mn-lt"/>
          <a:ea typeface="+mn-ea"/>
          <a:cs typeface="+mn-cs"/>
        </a:defRPr>
      </a:lvl6pPr>
      <a:lvl7pPr marL="11098187" indent="-853707" algn="l" defTabSz="3414827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2" kern="1200">
          <a:solidFill>
            <a:schemeClr val="tx1"/>
          </a:solidFill>
          <a:latin typeface="+mn-lt"/>
          <a:ea typeface="+mn-ea"/>
          <a:cs typeface="+mn-cs"/>
        </a:defRPr>
      </a:lvl7pPr>
      <a:lvl8pPr marL="12805601" indent="-853707" algn="l" defTabSz="3414827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2" kern="1200">
          <a:solidFill>
            <a:schemeClr val="tx1"/>
          </a:solidFill>
          <a:latin typeface="+mn-lt"/>
          <a:ea typeface="+mn-ea"/>
          <a:cs typeface="+mn-cs"/>
        </a:defRPr>
      </a:lvl8pPr>
      <a:lvl9pPr marL="14513014" indent="-853707" algn="l" defTabSz="3414827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14827" rtl="0" eaLnBrk="1" latinLnBrk="0" hangingPunct="1">
        <a:defRPr sz="6722" kern="1200">
          <a:solidFill>
            <a:schemeClr val="tx1"/>
          </a:solidFill>
          <a:latin typeface="+mn-lt"/>
          <a:ea typeface="+mn-ea"/>
          <a:cs typeface="+mn-cs"/>
        </a:defRPr>
      </a:lvl1pPr>
      <a:lvl2pPr marL="1707413" algn="l" defTabSz="3414827" rtl="0" eaLnBrk="1" latinLnBrk="0" hangingPunct="1">
        <a:defRPr sz="6722" kern="1200">
          <a:solidFill>
            <a:schemeClr val="tx1"/>
          </a:solidFill>
          <a:latin typeface="+mn-lt"/>
          <a:ea typeface="+mn-ea"/>
          <a:cs typeface="+mn-cs"/>
        </a:defRPr>
      </a:lvl2pPr>
      <a:lvl3pPr marL="3414827" algn="l" defTabSz="3414827" rtl="0" eaLnBrk="1" latinLnBrk="0" hangingPunct="1">
        <a:defRPr sz="6722" kern="1200">
          <a:solidFill>
            <a:schemeClr val="tx1"/>
          </a:solidFill>
          <a:latin typeface="+mn-lt"/>
          <a:ea typeface="+mn-ea"/>
          <a:cs typeface="+mn-cs"/>
        </a:defRPr>
      </a:lvl3pPr>
      <a:lvl4pPr marL="5122240" algn="l" defTabSz="3414827" rtl="0" eaLnBrk="1" latinLnBrk="0" hangingPunct="1">
        <a:defRPr sz="6722" kern="1200">
          <a:solidFill>
            <a:schemeClr val="tx1"/>
          </a:solidFill>
          <a:latin typeface="+mn-lt"/>
          <a:ea typeface="+mn-ea"/>
          <a:cs typeface="+mn-cs"/>
        </a:defRPr>
      </a:lvl4pPr>
      <a:lvl5pPr marL="6829654" algn="l" defTabSz="3414827" rtl="0" eaLnBrk="1" latinLnBrk="0" hangingPunct="1">
        <a:defRPr sz="6722" kern="1200">
          <a:solidFill>
            <a:schemeClr val="tx1"/>
          </a:solidFill>
          <a:latin typeface="+mn-lt"/>
          <a:ea typeface="+mn-ea"/>
          <a:cs typeface="+mn-cs"/>
        </a:defRPr>
      </a:lvl5pPr>
      <a:lvl6pPr marL="8537067" algn="l" defTabSz="3414827" rtl="0" eaLnBrk="1" latinLnBrk="0" hangingPunct="1">
        <a:defRPr sz="6722" kern="1200">
          <a:solidFill>
            <a:schemeClr val="tx1"/>
          </a:solidFill>
          <a:latin typeface="+mn-lt"/>
          <a:ea typeface="+mn-ea"/>
          <a:cs typeface="+mn-cs"/>
        </a:defRPr>
      </a:lvl6pPr>
      <a:lvl7pPr marL="10244480" algn="l" defTabSz="3414827" rtl="0" eaLnBrk="1" latinLnBrk="0" hangingPunct="1">
        <a:defRPr sz="6722" kern="1200">
          <a:solidFill>
            <a:schemeClr val="tx1"/>
          </a:solidFill>
          <a:latin typeface="+mn-lt"/>
          <a:ea typeface="+mn-ea"/>
          <a:cs typeface="+mn-cs"/>
        </a:defRPr>
      </a:lvl7pPr>
      <a:lvl8pPr marL="11951894" algn="l" defTabSz="3414827" rtl="0" eaLnBrk="1" latinLnBrk="0" hangingPunct="1">
        <a:defRPr sz="6722" kern="1200">
          <a:solidFill>
            <a:schemeClr val="tx1"/>
          </a:solidFill>
          <a:latin typeface="+mn-lt"/>
          <a:ea typeface="+mn-ea"/>
          <a:cs typeface="+mn-cs"/>
        </a:defRPr>
      </a:lvl8pPr>
      <a:lvl9pPr marL="13659307" algn="l" defTabSz="3414827" rtl="0" eaLnBrk="1" latinLnBrk="0" hangingPunct="1">
        <a:defRPr sz="67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13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hyperlink" Target="mailto:yushihu@uw.edu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Responsible AI at Google Research: Adversarial testing for generative AI  safety – Google Research Blog">
            <a:extLst>
              <a:ext uri="{FF2B5EF4-FFF2-40B4-BE49-F238E27FC236}">
                <a16:creationId xmlns:a16="http://schemas.microsoft.com/office/drawing/2014/main" id="{AD6ED0E4-B5FE-6B4B-330A-35F18265D5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20" r="2879" b="41509"/>
          <a:stretch/>
        </p:blipFill>
        <p:spPr bwMode="auto">
          <a:xfrm>
            <a:off x="835301" y="1248301"/>
            <a:ext cx="9227321" cy="1612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10888848" y="322630"/>
            <a:ext cx="30129478" cy="1914539"/>
          </a:xfrm>
        </p:spPr>
        <p:txBody>
          <a:bodyPr/>
          <a:lstStyle/>
          <a:p>
            <a:pPr algn="ctr">
              <a:lnSpc>
                <a:spcPct val="100000"/>
              </a:lnSpc>
              <a:spcAft>
                <a:spcPts val="557"/>
              </a:spcAft>
            </a:pPr>
            <a:r>
              <a:rPr lang="zh-CN" altLang="en-US" sz="7444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US" altLang="zh-CN" sz="6766" b="1" dirty="0">
                <a:latin typeface="+mn-lt"/>
                <a:cs typeface="Arial" panose="020B0604020202020204" pitchFamily="34" charset="0"/>
              </a:rPr>
              <a:t>Visual Program Distillation: </a:t>
            </a:r>
            <a:br>
              <a:rPr lang="en-US" altLang="zh-CN" sz="6766" b="1" dirty="0">
                <a:latin typeface="+mn-lt"/>
                <a:cs typeface="Arial" panose="020B0604020202020204" pitchFamily="34" charset="0"/>
              </a:rPr>
            </a:br>
            <a:r>
              <a:rPr lang="en-US" altLang="zh-CN" sz="6766" b="1" dirty="0">
                <a:latin typeface="+mn-lt"/>
                <a:cs typeface="Arial" panose="020B0604020202020204" pitchFamily="34" charset="0"/>
              </a:rPr>
              <a:t>Distilling Tools and Programmatic Reasoning into Vision-Language Models</a:t>
            </a:r>
            <a:endParaRPr lang="en-US" altLang="en-US" sz="6766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5ABCA83D-4685-49AC-87E2-21FA7608B155}"/>
              </a:ext>
            </a:extLst>
          </p:cNvPr>
          <p:cNvSpPr txBox="1">
            <a:spLocks/>
          </p:cNvSpPr>
          <p:nvPr/>
        </p:nvSpPr>
        <p:spPr>
          <a:xfrm>
            <a:off x="13092959" y="2233384"/>
            <a:ext cx="25721255" cy="2154961"/>
          </a:xfrm>
          <a:prstGeom prst="rect">
            <a:avLst/>
          </a:prstGeom>
        </p:spPr>
        <p:txBody>
          <a:bodyPr vert="horz" lIns="84923" tIns="42459" rIns="84923" bIns="42459" rtlCol="0" anchor="ctr">
            <a:noAutofit/>
          </a:bodyPr>
          <a:lstStyle>
            <a:lvl1pPr algn="l" defTabSz="279843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>
              <a:lnSpc>
                <a:spcPct val="150000"/>
              </a:lnSpc>
              <a:spcBef>
                <a:spcPts val="557"/>
              </a:spcBef>
              <a:spcAft>
                <a:spcPts val="557"/>
              </a:spcAft>
            </a:pPr>
            <a:r>
              <a:rPr lang="en-US" altLang="zh-CN" sz="3386" dirty="0">
                <a:latin typeface="+mj-lt"/>
              </a:rPr>
              <a:t>Yushi Hu</a:t>
            </a:r>
            <a:r>
              <a:rPr lang="en-US" altLang="zh-CN" sz="3386" baseline="30000" dirty="0">
                <a:latin typeface="+mj-lt"/>
              </a:rPr>
              <a:t>1 ,2</a:t>
            </a:r>
            <a:r>
              <a:rPr lang="en-US" altLang="zh-CN" sz="3386" dirty="0">
                <a:latin typeface="+mj-lt"/>
              </a:rPr>
              <a:t>, Otilia Stretcu</a:t>
            </a:r>
            <a:r>
              <a:rPr lang="en-US" altLang="zh-CN" sz="3386" baseline="30000" dirty="0">
                <a:latin typeface="+mj-lt"/>
              </a:rPr>
              <a:t>1</a:t>
            </a:r>
            <a:r>
              <a:rPr lang="en-US" altLang="zh-CN" sz="3386" dirty="0">
                <a:latin typeface="+mj-lt"/>
              </a:rPr>
              <a:t>,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Chun-Ta Lu</a:t>
            </a:r>
            <a:r>
              <a:rPr lang="en-US" altLang="zh-CN" sz="3386" baseline="30000" dirty="0">
                <a:latin typeface="+mj-lt"/>
              </a:rPr>
              <a:t>1</a:t>
            </a:r>
            <a:r>
              <a:rPr lang="en-US" altLang="zh-CN" sz="3386" dirty="0">
                <a:latin typeface="+mj-lt"/>
              </a:rPr>
              <a:t>,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Krishnamurthy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Viswanathan</a:t>
            </a:r>
            <a:r>
              <a:rPr lang="en-US" altLang="zh-CN" sz="3386" baseline="30000" dirty="0">
                <a:latin typeface="+mj-lt"/>
              </a:rPr>
              <a:t>1</a:t>
            </a:r>
            <a:r>
              <a:rPr lang="en-US" altLang="zh-CN" sz="3386" dirty="0">
                <a:latin typeface="+mj-lt"/>
              </a:rPr>
              <a:t>,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Enming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Luo</a:t>
            </a:r>
            <a:r>
              <a:rPr lang="en-US" altLang="zh-CN" sz="3386" baseline="30000" dirty="0">
                <a:latin typeface="+mj-lt"/>
              </a:rPr>
              <a:t>1</a:t>
            </a:r>
            <a:r>
              <a:rPr lang="en-US" altLang="zh-CN" sz="3386" dirty="0">
                <a:latin typeface="+mj-lt"/>
              </a:rPr>
              <a:t>,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Ranjay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Krishna</a:t>
            </a:r>
            <a:r>
              <a:rPr lang="en-US" altLang="zh-CN" sz="3386" baseline="30000" dirty="0">
                <a:latin typeface="+mj-lt"/>
              </a:rPr>
              <a:t>1,2</a:t>
            </a:r>
            <a:r>
              <a:rPr lang="en-US" altLang="zh-CN" sz="3386" dirty="0">
                <a:latin typeface="+mj-lt"/>
              </a:rPr>
              <a:t>,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Ariel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Fuxman</a:t>
            </a:r>
            <a:r>
              <a:rPr lang="en-US" altLang="zh-CN" sz="3386" baseline="30000" dirty="0">
                <a:latin typeface="+mj-lt"/>
              </a:rPr>
              <a:t>1</a:t>
            </a:r>
            <a:br>
              <a:rPr lang="en-US" altLang="zh-CN" sz="3386" dirty="0">
                <a:latin typeface="+mj-lt"/>
              </a:rPr>
            </a:br>
            <a:r>
              <a:rPr lang="en-US" altLang="zh-CN" sz="3386" baseline="30000" dirty="0">
                <a:latin typeface="+mj-lt"/>
              </a:rPr>
              <a:t>1</a:t>
            </a:r>
            <a:r>
              <a:rPr lang="zh-CN" altLang="en-US" sz="3386" baseline="30000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Google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Research</a:t>
            </a:r>
            <a:r>
              <a:rPr lang="zh-CN" altLang="en-US" sz="3386" dirty="0">
                <a:latin typeface="+mj-lt"/>
              </a:rPr>
              <a:t>    </a:t>
            </a:r>
            <a:r>
              <a:rPr lang="en-US" altLang="zh-CN" sz="3386" baseline="30000" dirty="0">
                <a:latin typeface="+mj-lt"/>
              </a:rPr>
              <a:t>2</a:t>
            </a:r>
            <a:r>
              <a:rPr lang="zh-CN" altLang="en-US" sz="3386" baseline="30000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University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of</a:t>
            </a:r>
            <a:r>
              <a:rPr lang="zh-CN" altLang="en-US" sz="3386" dirty="0">
                <a:latin typeface="+mj-lt"/>
              </a:rPr>
              <a:t> </a:t>
            </a:r>
            <a:r>
              <a:rPr lang="en-US" altLang="zh-CN" sz="3386" dirty="0">
                <a:latin typeface="+mj-lt"/>
              </a:rPr>
              <a:t>Washington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96631C4-B80C-5645-86B9-91F3A14F554A}"/>
              </a:ext>
            </a:extLst>
          </p:cNvPr>
          <p:cNvCxnSpPr>
            <a:cxnSpLocks/>
          </p:cNvCxnSpPr>
          <p:nvPr/>
        </p:nvCxnSpPr>
        <p:spPr>
          <a:xfrm>
            <a:off x="835301" y="4216479"/>
            <a:ext cx="49566427" cy="0"/>
          </a:xfrm>
          <a:prstGeom prst="line">
            <a:avLst/>
          </a:prstGeom>
          <a:ln w="28575">
            <a:solidFill>
              <a:srgbClr val="2E286E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119D8DB-05D5-2F9C-7993-EC3D2B0AE71A}"/>
              </a:ext>
            </a:extLst>
          </p:cNvPr>
          <p:cNvCxnSpPr>
            <a:cxnSpLocks/>
          </p:cNvCxnSpPr>
          <p:nvPr/>
        </p:nvCxnSpPr>
        <p:spPr>
          <a:xfrm>
            <a:off x="11993131" y="4729874"/>
            <a:ext cx="0" cy="2088126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5BA9792-2817-42AA-DFBD-131075A8979C}"/>
              </a:ext>
            </a:extLst>
          </p:cNvPr>
          <p:cNvSpPr txBox="1"/>
          <p:nvPr/>
        </p:nvSpPr>
        <p:spPr>
          <a:xfrm>
            <a:off x="611062" y="4766595"/>
            <a:ext cx="11074722" cy="5516575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3724" b="1" dirty="0">
                <a:solidFill>
                  <a:srgbClr val="2E286E"/>
                </a:solidFill>
              </a:rPr>
              <a:t>Overview:</a:t>
            </a:r>
          </a:p>
          <a:p>
            <a:pPr marL="386762" indent="-38676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047" b="1" dirty="0"/>
              <a:t>We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introduce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Visual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Program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Distillation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(VPD),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a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training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framework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that</a:t>
            </a:r>
            <a:r>
              <a:rPr lang="zh-CN" altLang="en-US" sz="3047" b="1" dirty="0"/>
              <a:t> </a:t>
            </a:r>
            <a:r>
              <a:rPr lang="en-US" altLang="zh-CN" sz="3047" b="1" dirty="0">
                <a:solidFill>
                  <a:srgbClr val="FF0000"/>
                </a:solidFill>
              </a:rPr>
              <a:t>uses</a:t>
            </a:r>
            <a:r>
              <a:rPr lang="zh-CN" altLang="en-US" sz="3047" b="1" dirty="0">
                <a:solidFill>
                  <a:srgbClr val="FF0000"/>
                </a:solidFill>
              </a:rPr>
              <a:t> </a:t>
            </a:r>
            <a:r>
              <a:rPr lang="en-US" altLang="zh-CN" sz="3047" b="1" dirty="0">
                <a:solidFill>
                  <a:srgbClr val="FF0000"/>
                </a:solidFill>
              </a:rPr>
              <a:t>LLM-generated</a:t>
            </a:r>
            <a:r>
              <a:rPr lang="zh-CN" altLang="en-US" sz="3047" b="1" dirty="0">
                <a:solidFill>
                  <a:srgbClr val="FF0000"/>
                </a:solidFill>
              </a:rPr>
              <a:t> </a:t>
            </a:r>
            <a:r>
              <a:rPr lang="en-US" altLang="zh-CN" sz="3047" b="1" dirty="0">
                <a:solidFill>
                  <a:srgbClr val="FF0000"/>
                </a:solidFill>
              </a:rPr>
              <a:t>programs</a:t>
            </a:r>
            <a:r>
              <a:rPr lang="zh-CN" altLang="en-US" sz="3047" b="1" dirty="0">
                <a:solidFill>
                  <a:srgbClr val="FF0000"/>
                </a:solidFill>
              </a:rPr>
              <a:t> </a:t>
            </a:r>
            <a:r>
              <a:rPr lang="en-US" altLang="zh-CN" sz="3047" b="1" dirty="0">
                <a:solidFill>
                  <a:srgbClr val="FF0000"/>
                </a:solidFill>
              </a:rPr>
              <a:t>+</a:t>
            </a:r>
            <a:r>
              <a:rPr lang="zh-CN" altLang="en-US" sz="3047" b="1" dirty="0">
                <a:solidFill>
                  <a:srgbClr val="FF0000"/>
                </a:solidFill>
              </a:rPr>
              <a:t> </a:t>
            </a:r>
            <a:r>
              <a:rPr lang="en-US" altLang="zh-CN" sz="3047" b="1" dirty="0">
                <a:solidFill>
                  <a:srgbClr val="FF0000"/>
                </a:solidFill>
              </a:rPr>
              <a:t>vision</a:t>
            </a:r>
            <a:r>
              <a:rPr lang="zh-CN" altLang="en-US" sz="3047" b="1" dirty="0">
                <a:solidFill>
                  <a:srgbClr val="FF0000"/>
                </a:solidFill>
              </a:rPr>
              <a:t> </a:t>
            </a:r>
            <a:r>
              <a:rPr lang="en-US" altLang="zh-CN" sz="3047" b="1" dirty="0">
                <a:solidFill>
                  <a:srgbClr val="FF0000"/>
                </a:solidFill>
              </a:rPr>
              <a:t>tools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to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synthesize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multimodal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chain-of-thought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training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data</a:t>
            </a:r>
          </a:p>
          <a:p>
            <a:pPr marL="386762" indent="-386762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047" b="1" dirty="0"/>
          </a:p>
          <a:p>
            <a:pPr marL="386762" indent="-38676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047" b="1" dirty="0"/>
              <a:t>VLM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trained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with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VPD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can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solve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complex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visual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reasoning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task,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producing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human-interpretable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and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faithful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reasoning</a:t>
            </a:r>
            <a:r>
              <a:rPr lang="zh-CN" altLang="en-US" sz="3047" b="1" dirty="0"/>
              <a:t> </a:t>
            </a:r>
            <a:r>
              <a:rPr lang="en-US" altLang="zh-CN" sz="3047" b="1" dirty="0"/>
              <a:t>steps.</a:t>
            </a:r>
          </a:p>
          <a:p>
            <a:pPr marL="386762" indent="-386762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047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C5F554-21F2-BA71-7610-23180623A4A2}"/>
              </a:ext>
            </a:extLst>
          </p:cNvPr>
          <p:cNvSpPr txBox="1"/>
          <p:nvPr/>
        </p:nvSpPr>
        <p:spPr>
          <a:xfrm>
            <a:off x="34837539" y="4570612"/>
            <a:ext cx="6745838" cy="717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63" b="1" dirty="0">
                <a:solidFill>
                  <a:schemeClr val="accent1">
                    <a:lumMod val="50000"/>
                  </a:schemeClr>
                </a:solidFill>
              </a:rPr>
              <a:t>VLM trained with VPD</a:t>
            </a:r>
            <a:endParaRPr lang="en-US" sz="4063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DB37A5F-CCF1-AB69-261A-23F663D21B45}"/>
              </a:ext>
            </a:extLst>
          </p:cNvPr>
          <p:cNvCxnSpPr>
            <a:cxnSpLocks/>
          </p:cNvCxnSpPr>
          <p:nvPr/>
        </p:nvCxnSpPr>
        <p:spPr>
          <a:xfrm>
            <a:off x="0" y="23504740"/>
            <a:ext cx="1168578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4C33181B-A6A4-107C-3292-9BB7766C5FEA}"/>
              </a:ext>
            </a:extLst>
          </p:cNvPr>
          <p:cNvSpPr txBox="1"/>
          <p:nvPr/>
        </p:nvSpPr>
        <p:spPr>
          <a:xfrm>
            <a:off x="2113513" y="24197474"/>
            <a:ext cx="2149797" cy="665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724" b="1" dirty="0"/>
              <a:t>Contact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CEEF182A-C532-55A4-E57D-022014D4E1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0438" y="23812790"/>
            <a:ext cx="662663" cy="662663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41DB4E2C-E346-67E2-0DD5-A3CAE24BE148}"/>
              </a:ext>
            </a:extLst>
          </p:cNvPr>
          <p:cNvSpPr txBox="1"/>
          <p:nvPr/>
        </p:nvSpPr>
        <p:spPr>
          <a:xfrm>
            <a:off x="5197374" y="23595748"/>
            <a:ext cx="3957793" cy="1499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47" dirty="0">
                <a:hlinkClick r:id="rId5"/>
              </a:rPr>
              <a:t>yushihu@uw.edu</a:t>
            </a:r>
          </a:p>
          <a:p>
            <a:r>
              <a:rPr lang="en-US" altLang="zh-CN" sz="3047" dirty="0">
                <a:hlinkClick r:id="rId5"/>
              </a:rPr>
              <a:t>otiliastr@google.com</a:t>
            </a:r>
            <a:endParaRPr lang="en-US" altLang="zh-CN" sz="3047" dirty="0"/>
          </a:p>
          <a:p>
            <a:pPr algn="ctr"/>
            <a:endParaRPr lang="en-US" altLang="zh-CN" sz="3047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038DB59-E411-49C4-557C-1DF030A80D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0443" y="24834021"/>
            <a:ext cx="662658" cy="662658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E99258E-C8C9-0F31-90EB-A3238159E9FD}"/>
              </a:ext>
            </a:extLst>
          </p:cNvPr>
          <p:cNvSpPr txBox="1"/>
          <p:nvPr/>
        </p:nvSpPr>
        <p:spPr>
          <a:xfrm>
            <a:off x="5298233" y="24884728"/>
            <a:ext cx="2687698" cy="561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47" dirty="0"/>
              <a:t>@huyushi98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320C47-CE71-F44C-991F-88374743AF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4431" y="24074754"/>
            <a:ext cx="981959" cy="981959"/>
          </a:xfrm>
          <a:prstGeom prst="rect">
            <a:avLst/>
          </a:prstGeom>
        </p:spPr>
      </p:pic>
      <p:pic>
        <p:nvPicPr>
          <p:cNvPr id="1032" name="Picture 8" descr="VPD approach">
            <a:extLst>
              <a:ext uri="{FF2B5EF4-FFF2-40B4-BE49-F238E27FC236}">
                <a16:creationId xmlns:a16="http://schemas.microsoft.com/office/drawing/2014/main" id="{D618EF47-76E2-1A88-CCEB-C60893D6A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2892" y="5548520"/>
            <a:ext cx="21321064" cy="8124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733D2B7-37C7-0CEB-750B-880F4B9CA909}"/>
              </a:ext>
            </a:extLst>
          </p:cNvPr>
          <p:cNvSpPr txBox="1"/>
          <p:nvPr/>
        </p:nvSpPr>
        <p:spPr>
          <a:xfrm>
            <a:off x="377911" y="19596513"/>
            <a:ext cx="5555040" cy="2906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724" b="1" dirty="0" err="1">
                <a:solidFill>
                  <a:srgbClr val="2E286E"/>
                </a:solidFill>
              </a:rPr>
              <a:t>LLaVA</a:t>
            </a:r>
            <a:r>
              <a:rPr lang="zh-CN" altLang="en-US" sz="3724" b="1" dirty="0">
                <a:solidFill>
                  <a:srgbClr val="2E286E"/>
                </a:solidFill>
              </a:rPr>
              <a:t> </a:t>
            </a:r>
            <a:r>
              <a:rPr lang="en-US" altLang="zh-CN" sz="3724" b="1" dirty="0">
                <a:solidFill>
                  <a:srgbClr val="2E286E"/>
                </a:solidFill>
              </a:rPr>
              <a:t>instruction-tuning:</a:t>
            </a:r>
            <a:r>
              <a:rPr lang="zh-CN" altLang="en-US" sz="3724" b="1" dirty="0">
                <a:solidFill>
                  <a:srgbClr val="2E286E"/>
                </a:solidFill>
              </a:rPr>
              <a:t> </a:t>
            </a:r>
            <a:endParaRPr lang="en-US" altLang="zh-CN" sz="3724" b="1" dirty="0">
              <a:solidFill>
                <a:srgbClr val="2E286E"/>
              </a:solidFill>
            </a:endParaRPr>
          </a:p>
          <a:p>
            <a:pPr marL="483456" indent="-483456">
              <a:buFont typeface="Arial" panose="020B0604020202020204" pitchFamily="34" charset="0"/>
              <a:buChar char="•"/>
            </a:pPr>
            <a:r>
              <a:rPr lang="en-US" altLang="zh-CN" sz="2709" dirty="0"/>
              <a:t>Rely</a:t>
            </a:r>
            <a:r>
              <a:rPr lang="zh-CN" altLang="en-US" sz="2709" dirty="0"/>
              <a:t> </a:t>
            </a:r>
            <a:r>
              <a:rPr lang="en-US" altLang="zh-CN" sz="2709" dirty="0"/>
              <a:t>on</a:t>
            </a:r>
            <a:r>
              <a:rPr lang="zh-CN" altLang="en-US" sz="2709" dirty="0"/>
              <a:t> </a:t>
            </a:r>
            <a:r>
              <a:rPr lang="en-US" altLang="zh-CN" sz="2709" dirty="0"/>
              <a:t>image</a:t>
            </a:r>
            <a:r>
              <a:rPr lang="zh-CN" altLang="en-US" sz="2709" dirty="0"/>
              <a:t> </a:t>
            </a:r>
            <a:r>
              <a:rPr lang="en-US" altLang="zh-CN" sz="2709" dirty="0"/>
              <a:t>captioning,</a:t>
            </a:r>
            <a:r>
              <a:rPr lang="zh-CN" altLang="en-US" sz="2709" dirty="0"/>
              <a:t> </a:t>
            </a:r>
            <a:r>
              <a:rPr lang="en-US" altLang="zh-CN" sz="2709" dirty="0"/>
              <a:t>lack</a:t>
            </a:r>
            <a:r>
              <a:rPr lang="zh-CN" altLang="en-US" sz="2709" dirty="0"/>
              <a:t> </a:t>
            </a:r>
            <a:r>
              <a:rPr lang="en-US" altLang="zh-CN" sz="2709" dirty="0"/>
              <a:t>of</a:t>
            </a:r>
            <a:r>
              <a:rPr lang="zh-CN" altLang="en-US" sz="2709" dirty="0"/>
              <a:t> </a:t>
            </a:r>
            <a:r>
              <a:rPr lang="en-US" altLang="zh-CN" sz="2709" dirty="0"/>
              <a:t>fine-grained</a:t>
            </a:r>
            <a:r>
              <a:rPr lang="zh-CN" altLang="en-US" sz="2709" dirty="0"/>
              <a:t> </a:t>
            </a:r>
            <a:r>
              <a:rPr lang="en-US" altLang="zh-CN" sz="2709" dirty="0"/>
              <a:t>image</a:t>
            </a:r>
            <a:r>
              <a:rPr lang="zh-CN" altLang="en-US" sz="2709" dirty="0"/>
              <a:t> </a:t>
            </a:r>
            <a:r>
              <a:rPr lang="en-US" altLang="zh-CN" sz="2709" dirty="0"/>
              <a:t>understanding</a:t>
            </a:r>
          </a:p>
          <a:p>
            <a:pPr marL="483456" indent="-483456">
              <a:buFont typeface="Arial" panose="020B0604020202020204" pitchFamily="34" charset="0"/>
              <a:buChar char="•"/>
            </a:pPr>
            <a:endParaRPr lang="en-US" altLang="zh-CN" sz="2709" dirty="0"/>
          </a:p>
          <a:p>
            <a:r>
              <a:rPr lang="en-US" altLang="zh-CN" sz="3724" b="1" dirty="0">
                <a:solidFill>
                  <a:srgbClr val="2E286E"/>
                </a:solidFill>
              </a:rPr>
              <a:t>Visual</a:t>
            </a:r>
            <a:r>
              <a:rPr lang="zh-CN" altLang="en-US" sz="3724" b="1" dirty="0">
                <a:solidFill>
                  <a:srgbClr val="2E286E"/>
                </a:solidFill>
              </a:rPr>
              <a:t> </a:t>
            </a:r>
            <a:r>
              <a:rPr lang="en-US" altLang="zh-CN" sz="3724" b="1" dirty="0">
                <a:solidFill>
                  <a:srgbClr val="2E286E"/>
                </a:solidFill>
              </a:rPr>
              <a:t>Programming:</a:t>
            </a:r>
            <a:r>
              <a:rPr lang="zh-CN" altLang="en-US" sz="3724" b="1" dirty="0">
                <a:solidFill>
                  <a:srgbClr val="2E286E"/>
                </a:solidFill>
              </a:rPr>
              <a:t> </a:t>
            </a:r>
            <a:endParaRPr lang="en-US" altLang="zh-CN" sz="3724" b="1" dirty="0">
              <a:solidFill>
                <a:srgbClr val="2E286E"/>
              </a:solidFill>
            </a:endParaRPr>
          </a:p>
          <a:p>
            <a:pPr marL="483456" indent="-483456">
              <a:buFont typeface="Arial" panose="020B0604020202020204" pitchFamily="34" charset="0"/>
              <a:buChar char="•"/>
            </a:pPr>
            <a:r>
              <a:rPr lang="en-US" altLang="zh-CN" sz="2709" dirty="0"/>
              <a:t>Flexible,</a:t>
            </a:r>
            <a:r>
              <a:rPr lang="zh-CN" altLang="en-US" sz="2709" dirty="0"/>
              <a:t> </a:t>
            </a:r>
            <a:r>
              <a:rPr lang="en-US" altLang="zh-CN" sz="2709" dirty="0"/>
              <a:t>but</a:t>
            </a:r>
            <a:r>
              <a:rPr lang="zh-CN" altLang="en-US" sz="2709" dirty="0"/>
              <a:t> </a:t>
            </a:r>
            <a:r>
              <a:rPr lang="en-US" altLang="zh-CN" sz="2709" dirty="0"/>
              <a:t>brittle</a:t>
            </a:r>
            <a:r>
              <a:rPr lang="zh-CN" altLang="en-US" sz="2709" dirty="0"/>
              <a:t> </a:t>
            </a:r>
            <a:r>
              <a:rPr lang="en-US" altLang="zh-CN" sz="2709" dirty="0"/>
              <a:t>and</a:t>
            </a:r>
            <a:r>
              <a:rPr lang="zh-CN" altLang="en-US" sz="2709" dirty="0"/>
              <a:t> </a:t>
            </a:r>
            <a:r>
              <a:rPr lang="en-US" altLang="zh-CN" sz="2709" dirty="0"/>
              <a:t>slow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8897A1-26E9-1F5C-29A4-5D86C25A9473}"/>
              </a:ext>
            </a:extLst>
          </p:cNvPr>
          <p:cNvSpPr txBox="1"/>
          <p:nvPr/>
        </p:nvSpPr>
        <p:spPr>
          <a:xfrm>
            <a:off x="6779193" y="19596513"/>
            <a:ext cx="4906591" cy="2749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724" b="1" dirty="0">
                <a:solidFill>
                  <a:srgbClr val="2E286E"/>
                </a:solidFill>
              </a:rPr>
              <a:t>Our</a:t>
            </a:r>
            <a:r>
              <a:rPr lang="zh-CN" altLang="en-US" sz="3724" b="1" dirty="0">
                <a:solidFill>
                  <a:srgbClr val="2E286E"/>
                </a:solidFill>
              </a:rPr>
              <a:t> </a:t>
            </a:r>
            <a:r>
              <a:rPr lang="en-US" altLang="zh-CN" sz="3724" b="1" dirty="0">
                <a:solidFill>
                  <a:srgbClr val="2E286E"/>
                </a:solidFill>
              </a:rPr>
              <a:t>VPD:</a:t>
            </a:r>
            <a:r>
              <a:rPr lang="zh-CN" altLang="en-US" sz="3724" b="1" dirty="0">
                <a:solidFill>
                  <a:srgbClr val="2E286E"/>
                </a:solidFill>
              </a:rPr>
              <a:t> </a:t>
            </a:r>
            <a:endParaRPr lang="en-US" altLang="zh-CN" sz="3724" b="1" dirty="0">
              <a:solidFill>
                <a:srgbClr val="2E286E"/>
              </a:solidFill>
            </a:endParaRPr>
          </a:p>
          <a:p>
            <a:pPr marL="483456" indent="-483456">
              <a:buFont typeface="Arial" panose="020B0604020202020204" pitchFamily="34" charset="0"/>
              <a:buChar char="•"/>
            </a:pPr>
            <a:r>
              <a:rPr lang="en-US" altLang="zh-CN" sz="2709" dirty="0"/>
              <a:t>Distills</a:t>
            </a:r>
            <a:r>
              <a:rPr lang="zh-CN" altLang="en-US" sz="2709" dirty="0"/>
              <a:t> </a:t>
            </a:r>
            <a:r>
              <a:rPr lang="en-US" altLang="zh-CN" sz="2709" dirty="0"/>
              <a:t>visual</a:t>
            </a:r>
            <a:r>
              <a:rPr lang="zh-CN" altLang="en-US" sz="2709" dirty="0"/>
              <a:t> </a:t>
            </a:r>
            <a:r>
              <a:rPr lang="en-US" altLang="zh-CN" sz="2709" dirty="0"/>
              <a:t>specialists</a:t>
            </a:r>
            <a:r>
              <a:rPr lang="zh-CN" altLang="en-US" sz="2709" dirty="0"/>
              <a:t> </a:t>
            </a:r>
            <a:r>
              <a:rPr lang="en-US" altLang="zh-CN" sz="2709" dirty="0"/>
              <a:t>like</a:t>
            </a:r>
            <a:r>
              <a:rPr lang="zh-CN" altLang="en-US" sz="2709" dirty="0"/>
              <a:t> </a:t>
            </a:r>
            <a:r>
              <a:rPr lang="en-US" altLang="zh-CN" sz="2709" dirty="0"/>
              <a:t>detection,</a:t>
            </a:r>
            <a:r>
              <a:rPr lang="zh-CN" altLang="en-US" sz="2709" dirty="0"/>
              <a:t> </a:t>
            </a:r>
            <a:r>
              <a:rPr lang="en-US" altLang="zh-CN" sz="2709" dirty="0"/>
              <a:t>depth,</a:t>
            </a:r>
            <a:r>
              <a:rPr lang="zh-CN" altLang="en-US" sz="2709" dirty="0"/>
              <a:t> </a:t>
            </a:r>
            <a:r>
              <a:rPr lang="en-US" altLang="zh-CN" sz="2709" dirty="0"/>
              <a:t>OCR,</a:t>
            </a:r>
            <a:r>
              <a:rPr lang="zh-CN" altLang="en-US" sz="2709" dirty="0"/>
              <a:t> </a:t>
            </a:r>
            <a:r>
              <a:rPr lang="en-US" altLang="zh-CN" sz="2709" dirty="0"/>
              <a:t>etc.</a:t>
            </a:r>
            <a:r>
              <a:rPr lang="zh-CN" altLang="en-US" sz="2709" dirty="0"/>
              <a:t> </a:t>
            </a:r>
            <a:r>
              <a:rPr lang="en-US" altLang="zh-CN" sz="2709" dirty="0"/>
              <a:t>into</a:t>
            </a:r>
            <a:r>
              <a:rPr lang="zh-CN" altLang="en-US" sz="2709" dirty="0"/>
              <a:t> </a:t>
            </a:r>
            <a:r>
              <a:rPr lang="en-US" altLang="zh-CN" sz="2709" dirty="0"/>
              <a:t>VLMs</a:t>
            </a:r>
          </a:p>
          <a:p>
            <a:pPr marL="483456" indent="-483456">
              <a:buFont typeface="Arial" panose="020B0604020202020204" pitchFamily="34" charset="0"/>
              <a:buChar char="•"/>
            </a:pPr>
            <a:r>
              <a:rPr lang="en-US" altLang="zh-CN" sz="2709" dirty="0"/>
              <a:t>Learn</a:t>
            </a:r>
            <a:r>
              <a:rPr lang="zh-CN" altLang="en-US" sz="2709" dirty="0"/>
              <a:t> </a:t>
            </a:r>
            <a:r>
              <a:rPr lang="en-US" altLang="zh-CN" sz="2709" dirty="0"/>
              <a:t>cross-modal</a:t>
            </a:r>
            <a:r>
              <a:rPr lang="zh-CN" altLang="en-US" sz="2709" dirty="0"/>
              <a:t> </a:t>
            </a:r>
            <a:r>
              <a:rPr lang="en-US" altLang="zh-CN" sz="2709" dirty="0"/>
              <a:t>reasoning</a:t>
            </a:r>
            <a:r>
              <a:rPr lang="zh-CN" altLang="en-US" sz="2709" dirty="0"/>
              <a:t> </a:t>
            </a:r>
            <a:r>
              <a:rPr lang="en-US" altLang="zh-CN" sz="2709" dirty="0"/>
              <a:t>from</a:t>
            </a:r>
            <a:r>
              <a:rPr lang="zh-CN" altLang="en-US" sz="2709" dirty="0"/>
              <a:t> </a:t>
            </a:r>
            <a:r>
              <a:rPr lang="en-US" altLang="zh-CN" sz="2709" dirty="0"/>
              <a:t>programs</a:t>
            </a:r>
            <a:endParaRPr lang="en-US" altLang="zh-CN" sz="3047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3A1091-D1C0-F27F-E148-6C591BD998F3}"/>
              </a:ext>
            </a:extLst>
          </p:cNvPr>
          <p:cNvCxnSpPr>
            <a:cxnSpLocks/>
          </p:cNvCxnSpPr>
          <p:nvPr/>
        </p:nvCxnSpPr>
        <p:spPr>
          <a:xfrm>
            <a:off x="12324460" y="14188154"/>
            <a:ext cx="38077268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57" name="Picture 10" descr="VPD teaser">
            <a:extLst>
              <a:ext uri="{FF2B5EF4-FFF2-40B4-BE49-F238E27FC236}">
                <a16:creationId xmlns:a16="http://schemas.microsoft.com/office/drawing/2014/main" id="{6FEF92C8-DA6F-5DF2-2DAE-7B791F9E63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66" b="21016"/>
          <a:stretch/>
        </p:blipFill>
        <p:spPr bwMode="auto">
          <a:xfrm>
            <a:off x="34452129" y="5425296"/>
            <a:ext cx="11396084" cy="8219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A5183655-F695-1159-530E-F06D7A0FA7BB}"/>
              </a:ext>
            </a:extLst>
          </p:cNvPr>
          <p:cNvSpPr txBox="1"/>
          <p:nvPr/>
        </p:nvSpPr>
        <p:spPr>
          <a:xfrm>
            <a:off x="46422476" y="8656584"/>
            <a:ext cx="3709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highlight>
                  <a:srgbClr val="FDFF81"/>
                </a:highlight>
              </a:rPr>
              <a:t>Object</a:t>
            </a:r>
            <a:r>
              <a:rPr lang="zh-CN" altLang="en-US" sz="4000" dirty="0">
                <a:highlight>
                  <a:srgbClr val="FDFF81"/>
                </a:highlight>
              </a:rPr>
              <a:t> </a:t>
            </a:r>
            <a:r>
              <a:rPr lang="en-US" altLang="zh-CN" sz="4000" dirty="0">
                <a:highlight>
                  <a:srgbClr val="FDFF81"/>
                </a:highlight>
              </a:rPr>
              <a:t>Detection</a:t>
            </a:r>
            <a:endParaRPr lang="en-US" sz="4000" dirty="0">
              <a:highlight>
                <a:srgbClr val="FDFF81"/>
              </a:highlight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20B5FA2-4351-6FB8-8D96-7241834C670C}"/>
              </a:ext>
            </a:extLst>
          </p:cNvPr>
          <p:cNvSpPr txBox="1"/>
          <p:nvPr/>
        </p:nvSpPr>
        <p:spPr>
          <a:xfrm>
            <a:off x="46586261" y="9768756"/>
            <a:ext cx="33243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highlight>
                  <a:srgbClr val="C4E5F3"/>
                </a:highlight>
              </a:rPr>
              <a:t>Grounded</a:t>
            </a:r>
            <a:r>
              <a:rPr lang="zh-CN" altLang="en-US" sz="4000" dirty="0">
                <a:highlight>
                  <a:srgbClr val="C4E5F3"/>
                </a:highlight>
              </a:rPr>
              <a:t> </a:t>
            </a:r>
            <a:r>
              <a:rPr lang="en-US" altLang="zh-CN" sz="4000" dirty="0">
                <a:highlight>
                  <a:srgbClr val="C4E5F3"/>
                </a:highlight>
              </a:rPr>
              <a:t>VQA</a:t>
            </a:r>
            <a:endParaRPr lang="en-US" sz="4000" dirty="0">
              <a:highlight>
                <a:srgbClr val="C4E5F3"/>
              </a:highlight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6692211-B79A-A903-71F1-3C1889C3CB29}"/>
              </a:ext>
            </a:extLst>
          </p:cNvPr>
          <p:cNvSpPr txBox="1"/>
          <p:nvPr/>
        </p:nvSpPr>
        <p:spPr>
          <a:xfrm>
            <a:off x="46152635" y="11330559"/>
            <a:ext cx="42490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highlight>
                  <a:srgbClr val="7BF1BF"/>
                </a:highlight>
              </a:rPr>
              <a:t>Program</a:t>
            </a:r>
            <a:r>
              <a:rPr lang="zh-CN" altLang="en-US" sz="4000" dirty="0">
                <a:highlight>
                  <a:srgbClr val="7BF1BF"/>
                </a:highlight>
              </a:rPr>
              <a:t> </a:t>
            </a:r>
            <a:r>
              <a:rPr lang="en-US" altLang="zh-CN" sz="4000" dirty="0">
                <a:highlight>
                  <a:srgbClr val="7BF1BF"/>
                </a:highlight>
              </a:rPr>
              <a:t>Reasoning</a:t>
            </a:r>
          </a:p>
          <a:p>
            <a:r>
              <a:rPr lang="en-US" altLang="zh-CN" sz="4000" dirty="0">
                <a:highlight>
                  <a:srgbClr val="7BF1BF"/>
                </a:highlight>
              </a:rPr>
              <a:t>(</a:t>
            </a:r>
            <a:r>
              <a:rPr lang="zh-CN" altLang="en-US" sz="4000" dirty="0">
                <a:highlight>
                  <a:srgbClr val="7BF1BF"/>
                </a:highlight>
              </a:rPr>
              <a:t> </a:t>
            </a:r>
            <a:r>
              <a:rPr lang="en-US" altLang="zh-CN" sz="4000" dirty="0">
                <a:highlight>
                  <a:srgbClr val="7BF1BF"/>
                </a:highlight>
              </a:rPr>
              <a:t>Spatial,</a:t>
            </a:r>
            <a:r>
              <a:rPr lang="zh-CN" altLang="en-US" sz="4000" dirty="0">
                <a:highlight>
                  <a:srgbClr val="7BF1BF"/>
                </a:highlight>
              </a:rPr>
              <a:t> </a:t>
            </a:r>
            <a:r>
              <a:rPr lang="en-US" altLang="zh-CN" sz="4000" dirty="0">
                <a:highlight>
                  <a:srgbClr val="7BF1BF"/>
                </a:highlight>
              </a:rPr>
              <a:t>counting)</a:t>
            </a:r>
            <a:endParaRPr lang="en-US" sz="4000" dirty="0">
              <a:highlight>
                <a:srgbClr val="7BF1BF"/>
              </a:highlight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D80D2D1-7FF9-9DEB-CE6B-0A86265EB53D}"/>
              </a:ext>
            </a:extLst>
          </p:cNvPr>
          <p:cNvSpPr txBox="1"/>
          <p:nvPr/>
        </p:nvSpPr>
        <p:spPr>
          <a:xfrm>
            <a:off x="46927821" y="6491824"/>
            <a:ext cx="277165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/>
              <a:t>Cross-modal</a:t>
            </a:r>
          </a:p>
          <a:p>
            <a:r>
              <a:rPr lang="en-US" altLang="zh-CN" sz="4000" dirty="0"/>
              <a:t>Reasoning</a:t>
            </a:r>
            <a:endParaRPr lang="en-US" sz="4000" dirty="0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151E0F6-9F89-32C0-D924-4F873C3A331F}"/>
              </a:ext>
            </a:extLst>
          </p:cNvPr>
          <p:cNvCxnSpPr>
            <a:cxnSpLocks/>
          </p:cNvCxnSpPr>
          <p:nvPr/>
        </p:nvCxnSpPr>
        <p:spPr>
          <a:xfrm flipH="1">
            <a:off x="33963874" y="4696559"/>
            <a:ext cx="38751" cy="915006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7BA45DAB-3D70-FA29-2D47-3B63DCB3BBDC}"/>
              </a:ext>
            </a:extLst>
          </p:cNvPr>
          <p:cNvSpPr txBox="1"/>
          <p:nvPr/>
        </p:nvSpPr>
        <p:spPr>
          <a:xfrm>
            <a:off x="12342892" y="4661426"/>
            <a:ext cx="3816963" cy="717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63" b="1" dirty="0">
                <a:solidFill>
                  <a:schemeClr val="accent1">
                    <a:lumMod val="50000"/>
                  </a:schemeClr>
                </a:solidFill>
              </a:rPr>
              <a:t>Our</a:t>
            </a:r>
            <a:r>
              <a:rPr lang="zh-CN" altLang="en-US" sz="4063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4063" b="1" dirty="0">
                <a:solidFill>
                  <a:schemeClr val="accent1">
                    <a:lumMod val="50000"/>
                  </a:schemeClr>
                </a:solidFill>
              </a:rPr>
              <a:t>Approach</a:t>
            </a:r>
            <a:endParaRPr lang="en-US" sz="4063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036" name="Picture 12" descr="Washington - Tacoma Reviews | GradReports">
            <a:extLst>
              <a:ext uri="{FF2B5EF4-FFF2-40B4-BE49-F238E27FC236}">
                <a16:creationId xmlns:a16="http://schemas.microsoft.com/office/drawing/2014/main" id="{FE8B1B33-9526-757E-50FA-B6DB707C3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9570" y="674137"/>
            <a:ext cx="6840259" cy="233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6B72082C-CCD6-9199-4C73-9DA112E4473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26292"/>
          <a:stretch/>
        </p:blipFill>
        <p:spPr>
          <a:xfrm>
            <a:off x="12122263" y="21351012"/>
            <a:ext cx="15137976" cy="3971619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A410C62-3761-2B4D-BAC1-CE3A2266A62A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9968"/>
          <a:stretch/>
        </p:blipFill>
        <p:spPr>
          <a:xfrm>
            <a:off x="27230577" y="15587741"/>
            <a:ext cx="15137976" cy="9383381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DD1EC764-97A5-43F2-2E4A-05D4E0D5C41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941188" y="15587741"/>
            <a:ext cx="12435840" cy="4258075"/>
          </a:xfrm>
          <a:prstGeom prst="rect">
            <a:avLst/>
          </a:prstGeom>
        </p:spPr>
      </p:pic>
      <p:sp>
        <p:nvSpPr>
          <p:cNvPr id="103" name="TextBox 102">
            <a:extLst>
              <a:ext uri="{FF2B5EF4-FFF2-40B4-BE49-F238E27FC236}">
                <a16:creationId xmlns:a16="http://schemas.microsoft.com/office/drawing/2014/main" id="{5755FC43-0B57-27DC-7628-7041A38B5943}"/>
              </a:ext>
            </a:extLst>
          </p:cNvPr>
          <p:cNvSpPr txBox="1"/>
          <p:nvPr/>
        </p:nvSpPr>
        <p:spPr>
          <a:xfrm>
            <a:off x="12941188" y="14594405"/>
            <a:ext cx="13055814" cy="717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63" b="1" dirty="0">
                <a:solidFill>
                  <a:schemeClr val="accent1">
                    <a:lumMod val="50000"/>
                  </a:schemeClr>
                </a:solidFill>
              </a:rPr>
              <a:t>VPD improves models’ accuracy</a:t>
            </a:r>
            <a:endParaRPr lang="en-US" sz="4063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4A28A4E-6A66-01AE-5E9E-20EB89D1B215}"/>
              </a:ext>
            </a:extLst>
          </p:cNvPr>
          <p:cNvSpPr txBox="1"/>
          <p:nvPr/>
        </p:nvSpPr>
        <p:spPr>
          <a:xfrm>
            <a:off x="12631201" y="20330992"/>
            <a:ext cx="13055814" cy="717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63" b="1" dirty="0">
                <a:solidFill>
                  <a:schemeClr val="accent1">
                    <a:lumMod val="50000"/>
                  </a:schemeClr>
                </a:solidFill>
              </a:rPr>
              <a:t>Human evaluation: VPD improves factuality and consistency</a:t>
            </a:r>
            <a:endParaRPr lang="en-US" sz="4063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263A137-FE2F-6141-2F84-40C97AD9CE03}"/>
              </a:ext>
            </a:extLst>
          </p:cNvPr>
          <p:cNvSpPr txBox="1"/>
          <p:nvPr/>
        </p:nvSpPr>
        <p:spPr>
          <a:xfrm>
            <a:off x="27474718" y="14791784"/>
            <a:ext cx="13055814" cy="717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63" b="1" dirty="0">
                <a:solidFill>
                  <a:schemeClr val="accent1">
                    <a:lumMod val="50000"/>
                  </a:schemeClr>
                </a:solidFill>
              </a:rPr>
              <a:t>Demos on content moderation</a:t>
            </a:r>
            <a:endParaRPr lang="en-US" sz="4063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026" name="Picture 2" descr="VPD teaser">
            <a:extLst>
              <a:ext uri="{FF2B5EF4-FFF2-40B4-BE49-F238E27FC236}">
                <a16:creationId xmlns:a16="http://schemas.microsoft.com/office/drawing/2014/main" id="{A02AB1C2-1C95-80B4-D4F8-B1AD9B6D99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917"/>
          <a:stretch/>
        </p:blipFill>
        <p:spPr bwMode="auto">
          <a:xfrm>
            <a:off x="521521" y="10455191"/>
            <a:ext cx="11305610" cy="9141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58D2F29-A61C-0261-7FF5-2CE182A7C96B}"/>
              </a:ext>
            </a:extLst>
          </p:cNvPr>
          <p:cNvCxnSpPr>
            <a:cxnSpLocks/>
          </p:cNvCxnSpPr>
          <p:nvPr/>
        </p:nvCxnSpPr>
        <p:spPr>
          <a:xfrm>
            <a:off x="42534879" y="14479946"/>
            <a:ext cx="0" cy="1101673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130E365-F60E-91D6-9DE7-82E17D5CC551}"/>
              </a:ext>
            </a:extLst>
          </p:cNvPr>
          <p:cNvSpPr txBox="1"/>
          <p:nvPr/>
        </p:nvSpPr>
        <p:spPr>
          <a:xfrm>
            <a:off x="42928344" y="14663144"/>
            <a:ext cx="6448581" cy="878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63" b="1" dirty="0">
                <a:solidFill>
                  <a:schemeClr val="accent1">
                    <a:lumMod val="50000"/>
                  </a:schemeClr>
                </a:solidFill>
              </a:rPr>
              <a:t>Conclusions</a:t>
            </a:r>
            <a:endParaRPr lang="en-US" sz="4063" b="1" dirty="0">
              <a:solidFill>
                <a:schemeClr val="accent1">
                  <a:lumMod val="5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introduce VPD, a framework for distilling the reasoning abilities of LLMs along with the capabilities of vision tools into VLMs. </a:t>
            </a:r>
          </a:p>
          <a:p>
            <a:endParaRPr lang="en-US" sz="3200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 sz="4400" b="1" dirty="0">
                <a:solidFill>
                  <a:schemeClr val="accent1">
                    <a:lumMod val="50000"/>
                  </a:schemeClr>
                </a:solidFill>
              </a:rPr>
              <a:t>Future</a:t>
            </a:r>
            <a:r>
              <a:rPr lang="zh-CN" altLang="en-US" sz="44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4400" b="1" dirty="0">
                <a:solidFill>
                  <a:schemeClr val="accent1">
                    <a:lumMod val="50000"/>
                  </a:schemeClr>
                </a:solidFill>
              </a:rPr>
              <a:t>Work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Scaling-up VPD with LLM-generated questions and better filtering strategies.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Use agent, rather than static program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Adding fine-grained and dense labeling tools (e.g., segmentation masks)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08295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5907</TotalTime>
  <Words>239</Words>
  <Application>Microsoft Macintosh PowerPoint</Application>
  <PresentationFormat>Custom</PresentationFormat>
  <Paragraphs>37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等线</vt:lpstr>
      <vt:lpstr>Arial</vt:lpstr>
      <vt:lpstr>Calibri</vt:lpstr>
      <vt:lpstr>Calibri Light</vt:lpstr>
      <vt:lpstr>Wingdings</vt:lpstr>
      <vt:lpstr>Office 2013 - 2022 Theme</vt:lpstr>
      <vt:lpstr> Visual Program Distillation:  Distilling Tools and Programmatic Reasoning into Vision-Language Models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Repulsion Loss: Detecting Pedestrians in a Crowd</dc:title>
  <dc:creator>Name</dc:creator>
  <cp:lastModifiedBy>Yushi Hu</cp:lastModifiedBy>
  <cp:revision>202</cp:revision>
  <cp:lastPrinted>2023-09-22T06:01:32Z</cp:lastPrinted>
  <dcterms:created xsi:type="dcterms:W3CDTF">2018-06-08T11:27:34Z</dcterms:created>
  <dcterms:modified xsi:type="dcterms:W3CDTF">2024-05-30T10:54:36Z</dcterms:modified>
</cp:coreProperties>
</file>

<file path=docProps/thumbnail.jpeg>
</file>